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96" r:id="rId2"/>
    <p:sldId id="291" r:id="rId3"/>
    <p:sldId id="301" r:id="rId4"/>
    <p:sldId id="289" r:id="rId5"/>
    <p:sldId id="297" r:id="rId6"/>
    <p:sldId id="373" r:id="rId7"/>
    <p:sldId id="298" r:id="rId8"/>
    <p:sldId id="302" r:id="rId9"/>
    <p:sldId id="309" r:id="rId10"/>
    <p:sldId id="299" r:id="rId11"/>
    <p:sldId id="310" r:id="rId12"/>
    <p:sldId id="339" r:id="rId13"/>
    <p:sldId id="340" r:id="rId14"/>
    <p:sldId id="341" r:id="rId15"/>
    <p:sldId id="342" r:id="rId16"/>
    <p:sldId id="365" r:id="rId17"/>
    <p:sldId id="338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04" r:id="rId35"/>
    <p:sldId id="359" r:id="rId36"/>
    <p:sldId id="360" r:id="rId37"/>
    <p:sldId id="361" r:id="rId38"/>
    <p:sldId id="362" r:id="rId39"/>
    <p:sldId id="363" r:id="rId40"/>
    <p:sldId id="364" r:id="rId41"/>
    <p:sldId id="326" r:id="rId42"/>
    <p:sldId id="307" r:id="rId43"/>
    <p:sldId id="369" r:id="rId44"/>
    <p:sldId id="368" r:id="rId45"/>
    <p:sldId id="370" r:id="rId46"/>
    <p:sldId id="372" r:id="rId47"/>
    <p:sldId id="366" r:id="rId48"/>
    <p:sldId id="367" r:id="rId49"/>
    <p:sldId id="285" r:id="rId50"/>
    <p:sldId id="256" r:id="rId5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840771D-E09E-4810-A2F3-570054CB8549}">
          <p14:sldIdLst>
            <p14:sldId id="296"/>
            <p14:sldId id="291"/>
          </p14:sldIdLst>
        </p14:section>
        <p14:section name="Introduction" id="{4EEE2F78-21A8-409B-A25D-514941DB3977}">
          <p14:sldIdLst>
            <p14:sldId id="301"/>
            <p14:sldId id="289"/>
            <p14:sldId id="297"/>
            <p14:sldId id="373"/>
            <p14:sldId id="298"/>
          </p14:sldIdLst>
        </p14:section>
        <p14:section name="Setup" id="{125A3ECF-E98E-43C4-8E80-4D054868E2FE}">
          <p14:sldIdLst>
            <p14:sldId id="302"/>
            <p14:sldId id="309"/>
            <p14:sldId id="299"/>
            <p14:sldId id="310"/>
            <p14:sldId id="339"/>
            <p14:sldId id="340"/>
            <p14:sldId id="341"/>
            <p14:sldId id="342"/>
          </p14:sldIdLst>
        </p14:section>
        <p14:section name="Main-Flow" id="{BEDA1A52-7CCD-42BB-9104-57161AFA476B}">
          <p14:sldIdLst>
            <p14:sldId id="365"/>
            <p14:sldId id="338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Sub-Flow" id="{BCFF1968-EE27-4B80-A222-262C2EC5792D}">
          <p14:sldIdLst>
            <p14:sldId id="304"/>
            <p14:sldId id="359"/>
            <p14:sldId id="360"/>
            <p14:sldId id="361"/>
            <p14:sldId id="362"/>
            <p14:sldId id="363"/>
            <p14:sldId id="364"/>
            <p14:sldId id="326"/>
          </p14:sldIdLst>
        </p14:section>
        <p14:section name="Performance evaluation" id="{E2FC7848-03CD-4FF3-9B2C-8DEE75E90258}">
          <p14:sldIdLst>
            <p14:sldId id="307"/>
            <p14:sldId id="369"/>
            <p14:sldId id="368"/>
            <p14:sldId id="370"/>
            <p14:sldId id="372"/>
          </p14:sldIdLst>
        </p14:section>
        <p14:section name="Future work" id="{1C085E3D-F89E-498C-94AE-4F1E2D744E31}">
          <p14:sldIdLst>
            <p14:sldId id="366"/>
            <p14:sldId id="367"/>
          </p14:sldIdLst>
        </p14:section>
        <p14:section name="End" id="{36BBD481-59D0-4389-9156-93246BE412C9}">
          <p14:sldIdLst>
            <p14:sldId id="285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038" autoAdjust="0"/>
  </p:normalViewPr>
  <p:slideViewPr>
    <p:cSldViewPr snapToGrid="0" showGuides="1">
      <p:cViewPr varScale="1">
        <p:scale>
          <a:sx n="77" d="100"/>
          <a:sy n="77" d="100"/>
        </p:scale>
        <p:origin x="1854" y="96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D3BBD2-794C-43E3-8362-720D61104479}" type="datetime1">
              <a:rPr lang="de-DE" smtClean="0"/>
              <a:t>27.08.2020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3A590-B97D-4BAF-9F3E-EEA7B3B9DE95}" type="datetime1">
              <a:rPr lang="de-DE" smtClean="0"/>
              <a:pPr/>
              <a:t>27.08.2020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Welcome again</a:t>
            </a:r>
          </a:p>
          <a:p>
            <a:pPr marL="0" indent="0" rtl="0">
              <a:buFont typeface="Wingdings" panose="05000000000000000000" pitchFamily="2" charset="2"/>
              <a:buNone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Happy that I today can present the work I did during my master thesis.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69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What we have here is the initial situation:</a:t>
            </a:r>
          </a:p>
          <a:p>
            <a:pPr rtl="0"/>
            <a:endParaRPr lang="en-US" noProof="0" dirty="0"/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Two Hosts, Host 1 and Host 2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Connected to the SCION network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Both with support for MPTCP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endParaRPr lang="en-US" noProof="0" dirty="0"/>
          </a:p>
          <a:p>
            <a:pPr marL="171450" indent="-171450" rtl="0">
              <a:buFont typeface="Wingdings" panose="05000000000000000000" pitchFamily="2" charset="2"/>
              <a:buChar char="Ø"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The example we want to cover is a TCP Client on Host 1 connecting to a TCP Server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2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Start with the setup (Shila is getting ready to mediate between MPTCP and SCION)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start Shila on both Hosts. Note that the setup is the same on both, it is sufficient to concentrate </a:t>
            </a:r>
          </a:p>
          <a:p>
            <a:pPr rtl="0"/>
            <a:r>
              <a:rPr lang="en-US" noProof="0" dirty="0"/>
              <a:t>just on the left instance.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3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Routing Information is loaded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Contains the mapping from TCP destination address to SCION destination address.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will later see how this is mapping is used and why it is necessary.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778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Allocation of default ingress namespace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Creation of a single virtual interface with a default IP address.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9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Then the egress namespace is allocated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In there, the default number  of three virtual interfaces is created. This number can be chosen by the user.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 number of virtual network interfaces created corresponds later to the number of flows used for a single MPTCP connection.</a:t>
            </a:r>
          </a:p>
          <a:p>
            <a:pPr rtl="0"/>
            <a:r>
              <a:rPr lang="en-US" noProof="0" dirty="0"/>
              <a:t>So if for example just one interface is created, then we have just a simple TCP connection.</a:t>
            </a:r>
          </a:p>
          <a:p>
            <a:pPr rtl="0"/>
            <a:r>
              <a:rPr lang="en-US" noProof="0" dirty="0"/>
              <a:t>With three interfaces as we have here, we will have one Main-Flow and two Sub-Flows in the end. 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56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a last step of the setup Shila creates the Contact-Server-Endpoint listening per default on the SCION port 7654.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endpoint servers, as we will see soon, as an initial point of contact for Shila instances running on different hosts.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concludes the setup part, Shila is now ready to receive and mediate traffic.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0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We will now step through the Main-Flow establishment. As I said, this is the establishment of the first of possible</a:t>
            </a:r>
          </a:p>
          <a:p>
            <a:pPr rtl="0"/>
            <a:r>
              <a:rPr lang="en-US" noProof="0" dirty="0"/>
              <a:t>multiple flows of a single MPTCP connection between two endpoints.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948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Start of the TCP Server application in the ingress namespace of the Shila instance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906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57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6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Let us start with an overview what I‘m going to cover in the next 30 minutes: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Start with the Introduction: 		What are the ingredients of my work?</a:t>
            </a:r>
          </a:p>
          <a:p>
            <a:pPr rtl="0"/>
            <a:r>
              <a:rPr lang="en-US" noProof="0" dirty="0"/>
              <a:t>			What was the goal?</a:t>
            </a:r>
          </a:p>
          <a:p>
            <a:pPr rtl="0"/>
            <a:r>
              <a:rPr lang="en-US" noProof="0" dirty="0"/>
              <a:t>			And why do we want to reach that goal?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After the Introduction you all will known Shila. So I Then will explain her functionality based on an example.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 will say some words about the performance evaluation I did and conclude the presentation with some references to future work.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8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214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911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007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786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8191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304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177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1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736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80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dirty="0"/>
              <a:t>So let’s start with the Introduction...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674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863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926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844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85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938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864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918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3431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104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83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As the title suggests, the work has two main ingredients, MPTCP and SCION.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On the one hand MPTCP, an extension to TCP.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TCP protocol that is used a lot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Supports one path per connection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MPTCP supports multiple paths (or flows) for a single connection.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Every available network interface is used (figure)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TCP and MPTCP: No path transparency (figure: indicated through dashed line), sender and receiver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have no idea about path their data takes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SCION: Successor of today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’s Internet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hopefully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)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Two points important to mention here: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It implements path transparency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Provides inherently support for multiple paths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32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47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3125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1076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1842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Want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illustrate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an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370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-&gt; Was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.</a:t>
            </a:r>
          </a:p>
          <a:p>
            <a:pPr rtl="0"/>
            <a:r>
              <a:rPr lang="de-DE" dirty="0"/>
              <a:t>-&gt;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a </a:t>
            </a:r>
            <a:r>
              <a:rPr lang="de-DE" dirty="0" err="1"/>
              <a:t>sanity</a:t>
            </a:r>
            <a:r>
              <a:rPr lang="de-DE" dirty="0"/>
              <a:t> check</a:t>
            </a:r>
          </a:p>
          <a:p>
            <a:pPr rtl="0"/>
            <a:r>
              <a:rPr lang="de-DE" dirty="0"/>
              <a:t>-&gt; High </a:t>
            </a:r>
            <a:r>
              <a:rPr lang="de-DE" dirty="0" err="1"/>
              <a:t>deviation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performances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(</a:t>
            </a:r>
            <a:r>
              <a:rPr lang="de-DE" dirty="0" err="1"/>
              <a:t>short</a:t>
            </a:r>
            <a:r>
              <a:rPr lang="de-DE" dirty="0"/>
              <a:t> inter-European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overseas</a:t>
            </a:r>
            <a:r>
              <a:rPr lang="de-DE" dirty="0"/>
              <a:t>), </a:t>
            </a:r>
            <a:r>
              <a:rPr lang="de-DE" dirty="0" err="1"/>
              <a:t>butshape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sames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2964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009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371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Conduction of revision cycles: For the implementation of Shila, still prototype character, further testing and revision cycles too increase its quality and performance.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Addition of flexibility: In current state, user has to supply mapping upon start-up of Shila, not really practicable, goal to find / implement ways to make this more flexible, one possible approach could for example be to provide the necessary option via IP socket options. Would then require a wrapper around the default TCP API…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Side-by-side approach: Does not interfere with a users known working environment, facilitates the development of SCION, user can just support from the use of it.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0025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Knowning about our main ingredients, we now can talk about the goal of this work:</a:t>
            </a:r>
          </a:p>
          <a:p>
            <a:pPr rtl="0"/>
            <a:endParaRPr lang="da-DK" noProof="0" dirty="0"/>
          </a:p>
          <a:p>
            <a:pPr rtl="0"/>
            <a:r>
              <a:rPr lang="da-DK" noProof="0" dirty="0"/>
              <a:t>So the main objective and cotribution of the presented work was the implementation and  the evaluation of a shim</a:t>
            </a:r>
          </a:p>
          <a:p>
            <a:pPr rtl="0"/>
            <a:r>
              <a:rPr lang="da-DK" noProof="0" dirty="0"/>
              <a:t>layer that allows the usage of MPTCP over SCION.</a:t>
            </a:r>
          </a:p>
          <a:p>
            <a:pPr rtl="0"/>
            <a:endParaRPr lang="da-DK" noProof="0" dirty="0"/>
          </a:p>
          <a:p>
            <a:pPr rtl="0"/>
            <a:r>
              <a:rPr lang="da-DK" noProof="0" dirty="0"/>
              <a:t>I gave the implementation the name Shila, short for shim layer.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314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This image here shows why Shila deserves her name. She is  placed right in between MPTCP and SCION where she fulfills her mediating role between the two technlogies.</a:t>
            </a:r>
          </a:p>
          <a:p>
            <a:pPr rtl="0"/>
            <a:endParaRPr lang="da-DK" noProof="0" dirty="0"/>
          </a:p>
          <a:p>
            <a:pPr rtl="0"/>
            <a:r>
              <a:rPr lang="da-DK" noProof="0" dirty="0"/>
              <a:t>As I said, I will explain the functionalty in more detail soon, but before that I want quickly to talk about why one is even interested in MPTCP over SCION.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445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A first reason is simple but not less important.:</a:t>
            </a:r>
          </a:p>
          <a:p>
            <a:pPr marL="0" indent="0" rtl="0">
              <a:buNone/>
            </a:pPr>
            <a:r>
              <a:rPr lang="en-US" noProof="0" dirty="0"/>
              <a:t>MPTCP facilitates the promotion and development of SCION, with Shila one can use its favorite TCP application without having </a:t>
            </a:r>
          </a:p>
          <a:p>
            <a:pPr marL="0" indent="0" rtl="0">
              <a:buNone/>
            </a:pPr>
            <a:r>
              <a:rPr lang="en-US" noProof="0" dirty="0"/>
              <a:t>to change anything at its implementation. This lowers the hurdles to try out SCION..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Another reason is that applications benefit from MPTCP and the inherent support of SCION for multiple paths.</a:t>
            </a:r>
          </a:p>
          <a:p>
            <a:pPr marL="0" indent="0" rtl="0">
              <a:buNone/>
            </a:pPr>
            <a:r>
              <a:rPr lang="en-US" noProof="0" dirty="0"/>
              <a:t>Connection with MPTCP over SCION benefits from multiple paths (redundancy) even if there is just one real interface available </a:t>
            </a:r>
          </a:p>
          <a:p>
            <a:pPr marL="0" indent="0" rtl="0">
              <a:buNone/>
            </a:pPr>
            <a:r>
              <a:rPr lang="en-US" noProof="0" dirty="0"/>
              <a:t>(at least from path redundancy, not from connection redundancy)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And as a last point I want to mention here: There is a lot of potential given through the mediating role of Shila in between. As an example:</a:t>
            </a:r>
          </a:p>
          <a:p>
            <a:pPr marL="0" indent="0" rtl="0">
              <a:buNone/>
            </a:pPr>
            <a:r>
              <a:rPr lang="en-US" noProof="0" dirty="0"/>
              <a:t>MPTCP has a special congestion control which makes sure that the MPTCP connection does not disadvantage other</a:t>
            </a:r>
          </a:p>
          <a:p>
            <a:pPr marL="0" indent="0" rtl="0">
              <a:buNone/>
            </a:pPr>
            <a:r>
              <a:rPr lang="en-US" noProof="0" dirty="0"/>
              <a:t>regular TCP connections in the network. This would be the case if multiple flows of a MPTCP connection share the same link. </a:t>
            </a:r>
          </a:p>
          <a:p>
            <a:pPr marL="0" indent="0" rtl="0">
              <a:buNone/>
            </a:pPr>
            <a:r>
              <a:rPr lang="en-US" noProof="0" dirty="0"/>
              <a:t>Since SCION is implementing path transparency, Shila knows about the paths of the individual flows of a MPTCP </a:t>
            </a:r>
          </a:p>
          <a:p>
            <a:pPr marL="0" indent="0" rtl="0">
              <a:buNone/>
            </a:pPr>
            <a:r>
              <a:rPr lang="en-US" noProof="0" dirty="0"/>
              <a:t>connection and can make sure that all this flows are distinct. Then there is no need to use a conservative congestion control, </a:t>
            </a:r>
          </a:p>
          <a:p>
            <a:pPr marL="0" indent="0" rtl="0">
              <a:buNone/>
            </a:pPr>
            <a:r>
              <a:rPr lang="en-US" noProof="0" dirty="0"/>
              <a:t>Shila can guarantee that the flows share no links.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This as one example of the potential having Shila in this mediating role in between.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68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So, time to discuss the functionality of Shila.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48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Functionality of Shila can be divided into three parts: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Setup: Shila is getting ready to mediate between MPTCP and SCION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Connection establishment:</a:t>
            </a:r>
          </a:p>
          <a:p>
            <a:pPr rtl="0"/>
            <a:r>
              <a:rPr lang="en-US" noProof="0" dirty="0"/>
              <a:t>Stage where the client of a TCP application reaches out to the server of a TCP application</a:t>
            </a:r>
          </a:p>
          <a:p>
            <a:pPr rtl="0"/>
            <a:r>
              <a:rPr lang="en-US" noProof="0" dirty="0"/>
              <a:t>It consists in the first step of a Main-Flow establishment, so the establishment of the initial connection, and then</a:t>
            </a:r>
          </a:p>
          <a:p>
            <a:pPr rtl="0"/>
            <a:r>
              <a:rPr lang="en-US" noProof="0" dirty="0"/>
              <a:t>one or multiple Sub-Flow establishments.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Once the connection is established, Shila works in “operational mode”, rerouting the data exchanged.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 will now illustrate this three parts based on a running example..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07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F8F7C8-1FE8-4612-AE20-CE14D142379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04888-CC9A-48E3-9941-304FEDFD5F5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1EAC7-F4A9-46A8-AE24-D574BA679B0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77FF8B-4E45-4944-9A01-692006FA1E2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9DAFE-4F75-47AE-9AFE-C565F5A4718D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A1D9C-F3B5-4EA6-A964-C6DA07561B6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DC483-DAB0-4461-AF9D-9990F0CCD5A8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6F139-1C4E-4AA4-B4B7-1F637CB64FC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97F72-9574-4480-9ACA-209AA410E8DC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2860-0C9B-42C3-B3CB-875D0B913B1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C6CBE-EA7B-4562-9193-3C60CEB588D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3F4AA0C-C90E-4039-BB7D-61BC25101A3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2741199"/>
            <a:ext cx="10196946" cy="997196"/>
          </a:xfr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Implementing and Evaluating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MPTCP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on the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SCION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Future Internet Architecture    </a:t>
            </a: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820A4E-1DFD-4C65-B668-DCDCC969D8C1}"/>
              </a:ext>
            </a:extLst>
          </p:cNvPr>
          <p:cNvSpPr txBox="1">
            <a:spLocks/>
          </p:cNvSpPr>
          <p:nvPr/>
        </p:nvSpPr>
        <p:spPr>
          <a:xfrm>
            <a:off x="3879273" y="4480472"/>
            <a:ext cx="4433454" cy="14126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Presentation master thesis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Michael A. Flückiger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August 28, 2020</a:t>
            </a:r>
          </a:p>
        </p:txBody>
      </p:sp>
    </p:spTree>
    <p:extLst>
      <p:ext uri="{BB962C8B-B14F-4D97-AF65-F5344CB8AC3E}">
        <p14:creationId xmlns:p14="http://schemas.microsoft.com/office/powerpoint/2010/main" val="219648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situation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33C1F9-BBD9-4DD8-8F00-F1CF43D8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11</a:t>
            </a:fld>
            <a:endParaRPr lang="de-DE" noProof="0" dirty="0"/>
          </a:p>
        </p:txBody>
      </p:sp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EEBB04EF-6C53-4FB6-BD0F-C6D051AF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A8EF2E-4B44-46F4-8E3F-6F7BED39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5" name="Grafik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46767091-134F-4873-A95E-C7D10947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6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ADD198A-0FD0-4D15-B290-66474B60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9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15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41368C-90B3-4609-BA84-BE75E805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9BA16-80FC-4B71-AEE3-322DA410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60FEC9-3724-4B9E-9082-1DFE41E4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DAE855-B0D6-461E-953E-811246EF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5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AFAC4A-5BBA-4139-A830-0254A7A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860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AEF13E-6A02-4D25-BBB0-E6793852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FC3449-CEAD-458E-BE16-4DCBDFC3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6F5697-7761-4AEB-92E5-87B35FD4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198A09-46CB-4053-9116-B7CB584F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FC8FE5-80CF-47C1-BD8F-931F878B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7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66AC5-7A13-463A-AD9B-7515F04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9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AC9BB3-37AB-4A38-B655-9666F516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3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521313-AA08-4EF1-91AD-83A45DA1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6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83A6A2-BA46-4D20-A54D-F669A3D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9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ED2EBD-C4F7-4BA2-8FF5-BFEB98FF7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Introduction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6436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30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444CA8-4574-4C6B-BFD4-77D26478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34E6EA-C80C-40B5-A102-54244B34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32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87D2C2-E092-4B6B-A460-9683C4EA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C1D0D5-416F-427F-AB5E-8B449053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6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34</a:t>
            </a:fld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190C93-8F16-4F8D-8FB2-B3F4CF29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8DACF-DAD5-4166-AF60-D9041B32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1042AA-FBF1-472C-B62C-58DF8F97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1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D1F992-F2AF-4B54-A149-E2708AA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3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38</a:t>
            </a:fld>
            <a:endParaRPr lang="de-DE" noProof="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E1C5176-E5B5-41AD-AC06-B1EC47E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39</a:t>
            </a:fld>
            <a:endParaRPr lang="de-DE" noProof="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6F3FAD-68B4-4F01-8588-087A8807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Ingredients?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C34A747-4907-4C2B-9B65-BFDBDA4FDCAD}"/>
              </a:ext>
            </a:extLst>
          </p:cNvPr>
          <p:cNvGrpSpPr/>
          <p:nvPr/>
        </p:nvGrpSpPr>
        <p:grpSpPr>
          <a:xfrm>
            <a:off x="881270" y="1461900"/>
            <a:ext cx="7224505" cy="4550037"/>
            <a:chOff x="881270" y="1691810"/>
            <a:chExt cx="7224505" cy="455003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C3EAE2D-A758-469F-B728-F8AB5407CF8A}"/>
                </a:ext>
              </a:extLst>
            </p:cNvPr>
            <p:cNvGrpSpPr/>
            <p:nvPr/>
          </p:nvGrpSpPr>
          <p:grpSpPr>
            <a:xfrm>
              <a:off x="881270" y="1691810"/>
              <a:ext cx="4959090" cy="2080264"/>
              <a:chOff x="881271" y="1502624"/>
              <a:chExt cx="4959090" cy="2080264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E55D39D-7FC0-4199-B519-F59A7237EB4F}"/>
                  </a:ext>
                </a:extLst>
              </p:cNvPr>
              <p:cNvSpPr/>
              <p:nvPr/>
            </p:nvSpPr>
            <p:spPr>
              <a:xfrm>
                <a:off x="881271" y="1502624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(Transmission Control Protocol)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Dominant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transport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protocol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in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today</a:t>
                </a: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’s Internet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One path per connection</a:t>
                </a:r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928435A-71C9-4072-9041-175B98B64988}"/>
                  </a:ext>
                </a:extLst>
              </p:cNvPr>
              <p:cNvSpPr/>
              <p:nvPr/>
            </p:nvSpPr>
            <p:spPr>
              <a:xfrm>
                <a:off x="881271" y="2628781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MPTCP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(Multipath TCP)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Extension to TCP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Multiple paths (flows) per connection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096EF9-5546-4591-9DA4-22BA0EEFE5C1}"/>
                </a:ext>
              </a:extLst>
            </p:cNvPr>
            <p:cNvSpPr/>
            <p:nvPr/>
          </p:nvSpPr>
          <p:spPr>
            <a:xfrm>
              <a:off x="881270" y="4687575"/>
              <a:ext cx="7224505" cy="1554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12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(Scalability, Control and Isolation on </a:t>
              </a:r>
              <a:b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next-generation networks)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More secure network architecture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Implements path transparency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Support for multiple paths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</p:grp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7C032A2-1D63-4E8C-B705-1E524A7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21" name="Grafik 20" descr="Ein Bild, das Uhr enthält.&#10;&#10;Automatisch generierte Beschreibung">
            <a:extLst>
              <a:ext uri="{FF2B5EF4-FFF2-40B4-BE49-F238E27FC236}">
                <a16:creationId xmlns:a16="http://schemas.microsoft.com/office/drawing/2014/main" id="{41D3DD85-21ED-46CF-BE4B-A2D632C3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1761805"/>
            <a:ext cx="5815805" cy="15408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4FBE38-4FFC-4E35-8A91-3D05250E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4354582"/>
            <a:ext cx="5840995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3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40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39E39-1ED8-40A5-9C32-ECF69827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9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Exchange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5A8283-4580-438D-BF17-CECD8C24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6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7328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 of interest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43</a:t>
            </a:fld>
            <a:endParaRPr lang="de-DE" noProof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64FF721-7188-400E-800A-75C35C35AEFE}"/>
              </a:ext>
            </a:extLst>
          </p:cNvPr>
          <p:cNvGrpSpPr/>
          <p:nvPr/>
        </p:nvGrpSpPr>
        <p:grpSpPr>
          <a:xfrm>
            <a:off x="1240116" y="2504100"/>
            <a:ext cx="8474621" cy="1849800"/>
            <a:chOff x="1278978" y="2229155"/>
            <a:chExt cx="8474621" cy="184980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162BCE6-C148-4F12-B9B7-5C69D13971E4}"/>
                </a:ext>
              </a:extLst>
            </p:cNvPr>
            <p:cNvSpPr/>
            <p:nvPr/>
          </p:nvSpPr>
          <p:spPr>
            <a:xfrm>
              <a:off x="2142510" y="2229155"/>
              <a:ext cx="7611089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does the performance behave in relation to the </a:t>
              </a:r>
            </a:p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number of paths used for a connection?</a:t>
              </a: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AA613E4-753B-418C-A0D4-01E09F4D0393}"/>
                </a:ext>
              </a:extLst>
            </p:cNvPr>
            <p:cNvSpPr/>
            <p:nvPr/>
          </p:nvSpPr>
          <p:spPr>
            <a:xfrm>
              <a:off x="2142510" y="3655067"/>
              <a:ext cx="761108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well does Shila compare to QUIC over SCION?</a:t>
              </a:r>
              <a:endPara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C40C8EB-D614-42D1-AA87-72B399F8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A3AEA3-C4E3-41EB-8A9C-F73509DA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4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44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8" y="1486882"/>
            <a:ext cx="8474622" cy="3971304"/>
            <a:chOff x="1278977" y="2229155"/>
            <a:chExt cx="8474622" cy="397130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Infrastructure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Three custom ASes within the SCIONLab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Shorter inter-European and longer overseas connection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09" y="3540626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Measure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Goodput with iPerf3 as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Throughput computed offline from packet capture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923186"/>
              <a:ext cx="7611089" cy="1277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Methodology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 for 30 s between dinstinct ASes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Variation in the number of paths used (1,2,4,6,8)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10 repetitions per fixed set of parameters, random order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3747679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5220732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649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45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6721507" y="2836530"/>
            <a:ext cx="4931153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does the performance behave in relation to the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number of paths used for a connection?</a:t>
            </a: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endParaRPr lang="da-DK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An increase in the number of paths leads to an increase of the average goodput.</a:t>
            </a:r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FDD1E90-2F69-4C2A-AD83-3940AE6F4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7" y="1788384"/>
            <a:ext cx="5330963" cy="39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01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46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3234915" y="4579483"/>
            <a:ext cx="6439084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well does Shila compare to QUIC over SCION?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 gets outperformed by QUIC over SCION with respect to goodput as well as overhead.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2A42AA79-C399-41C6-BB98-D31CCB91D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35216"/>
              </p:ext>
            </p:extLst>
          </p:nvPr>
        </p:nvGraphicFramePr>
        <p:xfrm>
          <a:off x="3255619" y="1986731"/>
          <a:ext cx="5682592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00689">
                  <a:extLst>
                    <a:ext uri="{9D8B030D-6E8A-4147-A177-3AD203B41FA5}">
                      <a16:colId xmlns:a16="http://schemas.microsoft.com/office/drawing/2014/main" val="1576727876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458705554"/>
                    </a:ext>
                  </a:extLst>
                </a:gridCol>
                <a:gridCol w="1240220">
                  <a:extLst>
                    <a:ext uri="{9D8B030D-6E8A-4147-A177-3AD203B41FA5}">
                      <a16:colId xmlns:a16="http://schemas.microsoft.com/office/drawing/2014/main" val="574408110"/>
                    </a:ext>
                  </a:extLst>
                </a:gridCol>
                <a:gridCol w="1234247">
                  <a:extLst>
                    <a:ext uri="{9D8B030D-6E8A-4147-A177-3AD203B41FA5}">
                      <a16:colId xmlns:a16="http://schemas.microsoft.com/office/drawing/2014/main" val="613206242"/>
                    </a:ext>
                  </a:extLst>
                </a:gridCol>
                <a:gridCol w="1487932">
                  <a:extLst>
                    <a:ext uri="{9D8B030D-6E8A-4147-A177-3AD203B41FA5}">
                      <a16:colId xmlns:a16="http://schemas.microsoft.com/office/drawing/2014/main" val="51289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Paths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25400" cmpd="sng"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Shila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QUIC over SCION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76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98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10.75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17.45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5.91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33.31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36.82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3.62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6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12.74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5.53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19.37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8.36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01201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1ABB43E4-E651-4AF1-A7F3-9D758FF90C31}"/>
              </a:ext>
            </a:extLst>
          </p:cNvPr>
          <p:cNvSpPr/>
          <p:nvPr/>
        </p:nvSpPr>
        <p:spPr>
          <a:xfrm>
            <a:off x="8306840" y="3552273"/>
            <a:ext cx="63137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15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MBits/s</a:t>
            </a:r>
          </a:p>
        </p:txBody>
      </p:sp>
    </p:spTree>
    <p:extLst>
      <p:ext uri="{BB962C8B-B14F-4D97-AF65-F5344CB8AC3E}">
        <p14:creationId xmlns:p14="http://schemas.microsoft.com/office/powerpoint/2010/main" val="3509337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Future work</a:t>
            </a:r>
            <a:endParaRPr lang="de-DE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1064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da-DK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next?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48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DE9265-C3B4-4ECF-B064-6BC149EE90F7}"/>
              </a:ext>
            </a:extLst>
          </p:cNvPr>
          <p:cNvSpPr/>
          <p:nvPr/>
        </p:nvSpPr>
        <p:spPr>
          <a:xfrm>
            <a:off x="7516587" y="1804150"/>
            <a:ext cx="3340607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Side-by-side approach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Main-flow over conventional Internet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Sub-flow(s) over SCION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FA3CB0E-2F37-481B-A3B5-64C7991A362E}"/>
              </a:ext>
            </a:extLst>
          </p:cNvPr>
          <p:cNvGrpSpPr/>
          <p:nvPr/>
        </p:nvGrpSpPr>
        <p:grpSpPr>
          <a:xfrm>
            <a:off x="827036" y="3665562"/>
            <a:ext cx="4774984" cy="1446550"/>
            <a:chOff x="911116" y="3132205"/>
            <a:chExt cx="4774984" cy="144655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1764138" y="3132205"/>
              <a:ext cx="3921962" cy="1446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Addition of flexibility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Provide mapping betwenn TCP and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destination address upon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Remove need for namespaces  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9B8C7BA-4421-42EB-81B8-64A93DA2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346236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9833D8-5D30-4311-B568-E0DC7B7094E5}"/>
              </a:ext>
            </a:extLst>
          </p:cNvPr>
          <p:cNvGrpSpPr/>
          <p:nvPr/>
        </p:nvGrpSpPr>
        <p:grpSpPr>
          <a:xfrm>
            <a:off x="827036" y="1804151"/>
            <a:ext cx="4270484" cy="954107"/>
            <a:chOff x="911116" y="1804151"/>
            <a:chExt cx="4270484" cy="95410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1764135" y="1804151"/>
              <a:ext cx="3417465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Conduction of revision cycles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Improve implementation of Shila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Further testing 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F8DD6B0-DD08-4CB1-A5A2-7FBBBAD7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2011203"/>
              <a:ext cx="540000" cy="54000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4E372F01-4809-4BF8-B245-83D839B95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3" y="3175572"/>
            <a:ext cx="4681841" cy="218030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F320661-E749-4072-B874-738C7575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69" y="201120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aute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3" name="Raute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n-US" sz="7200" b="1" dirty="0">
                <a:solidFill>
                  <a:schemeClr val="bg1"/>
                </a:solidFill>
              </a:rPr>
              <a:t>Thank</a:t>
            </a:r>
            <a:r>
              <a:rPr lang="de-DE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</a:rPr>
              <a:t>you</a:t>
            </a:r>
            <a:r>
              <a:rPr lang="de-DE" sz="7200" b="1" dirty="0">
                <a:solidFill>
                  <a:schemeClr val="bg1"/>
                </a:solidFill>
              </a:rPr>
              <a:t>.</a:t>
            </a:r>
            <a:endParaRPr lang="de-DE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shim layer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0181"/>
            <a:ext cx="9144000" cy="886397"/>
          </a:xfrm>
        </p:spPr>
        <p:txBody>
          <a:bodyPr lIns="0" tIns="0" rIns="0" bIns="0" rtlCol="0" anchor="t">
            <a:spAutoFit/>
          </a:bodyPr>
          <a:lstStyle/>
          <a:p>
            <a:pPr algn="l" rtl="0"/>
            <a:r>
              <a:rPr lang="de-DE" sz="3400" b="1" dirty="0">
                <a:solidFill>
                  <a:schemeClr val="bg1"/>
                </a:solidFill>
              </a:rPr>
              <a:t>Shila</a:t>
            </a:r>
            <a:r>
              <a:rPr lang="de-DE" sz="3600" b="1" dirty="0">
                <a:solidFill>
                  <a:schemeClr val="bg1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as</a:t>
            </a:r>
            <a:r>
              <a:rPr lang="de-DE" sz="2800" dirty="0">
                <a:solidFill>
                  <a:schemeClr val="bg1"/>
                </a:solidFill>
              </a:rPr>
              <a:t> a </a:t>
            </a:r>
            <a:r>
              <a:rPr lang="en-US" sz="2800" dirty="0">
                <a:solidFill>
                  <a:schemeClr val="bg1"/>
                </a:solidFill>
              </a:rPr>
              <a:t>girls</a:t>
            </a:r>
            <a:r>
              <a:rPr lang="da-DK" sz="2800" dirty="0">
                <a:solidFill>
                  <a:schemeClr val="bg1"/>
                </a:solidFill>
              </a:rPr>
              <a:t>’ name means ”blind”. Shila is</a:t>
            </a:r>
            <a:br>
              <a:rPr lang="da-DK" sz="2800" dirty="0">
                <a:solidFill>
                  <a:schemeClr val="bg1"/>
                </a:solidFill>
              </a:rPr>
            </a:br>
            <a:r>
              <a:rPr lang="da-DK" sz="2800" dirty="0">
                <a:solidFill>
                  <a:schemeClr val="bg1"/>
                </a:solidFill>
              </a:rPr>
              <a:t>a varian form of Sheila </a:t>
            </a:r>
            <a:r>
              <a:rPr lang="de-DE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Irish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en-GB" sz="2800" dirty="0">
                <a:solidFill>
                  <a:schemeClr val="bg1"/>
                </a:solidFill>
              </a:rPr>
              <a:t>Gaelic</a:t>
            </a:r>
            <a:r>
              <a:rPr lang="de-DE" sz="2800" dirty="0">
                <a:solidFill>
                  <a:schemeClr val="bg1"/>
                </a:solidFill>
              </a:rPr>
              <a:t>): </a:t>
            </a:r>
            <a:r>
              <a:rPr lang="en-US" sz="2800" dirty="0">
                <a:solidFill>
                  <a:schemeClr val="bg1"/>
                </a:solidFill>
              </a:rPr>
              <a:t>version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Sile</a:t>
            </a:r>
            <a:r>
              <a:rPr lang="de-DE" sz="2800" dirty="0">
                <a:solidFill>
                  <a:schemeClr val="bg1"/>
                </a:solidFill>
              </a:rPr>
              <a:t>.</a:t>
            </a:r>
            <a:endParaRPr lang="de-DE" sz="3000" dirty="0">
              <a:solidFill>
                <a:schemeClr val="accent4"/>
              </a:solidFill>
            </a:endParaRP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568DE5-0B0D-4A14-BA8C-00C7792A3E06}"/>
              </a:ext>
            </a:extLst>
          </p:cNvPr>
          <p:cNvSpPr/>
          <p:nvPr/>
        </p:nvSpPr>
        <p:spPr>
          <a:xfrm>
            <a:off x="1524000" y="4513410"/>
            <a:ext cx="289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STARTS/ENDS WITH Sh-, -la</a:t>
            </a:r>
            <a:endParaRPr lang="de-CH" dirty="0"/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EC7F4A-C724-44CB-952E-B36F1944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34" y="3661071"/>
            <a:ext cx="382308" cy="3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6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Sh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la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3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7</a:t>
            </a:fld>
            <a:endParaRPr lang="de-DE" noProof="0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5A52CC4-807F-40C3-BBBE-C14F5F80F758}"/>
              </a:ext>
            </a:extLst>
          </p:cNvPr>
          <p:cNvGrpSpPr/>
          <p:nvPr/>
        </p:nvGrpSpPr>
        <p:grpSpPr>
          <a:xfrm>
            <a:off x="1289489" y="2050728"/>
            <a:ext cx="8485130" cy="2836436"/>
            <a:chOff x="1289489" y="2208380"/>
            <a:chExt cx="8485130" cy="283643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2163530" y="2208380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Facilitates promotion and development of SCION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Straightforward use TCP applications over SCION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2163530" y="3311127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Benefit for endpoints with MPTCP support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Increase of redundancy thanks to multiple paths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DDE9265-C3B4-4ECF-B064-6BC149EE90F7}"/>
                </a:ext>
              </a:extLst>
            </p:cNvPr>
            <p:cNvSpPr/>
            <p:nvPr/>
          </p:nvSpPr>
          <p:spPr>
            <a:xfrm>
              <a:off x="2163529" y="441387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Potential through mediating role of Shila in between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Shila is aware and under control of paths used through SCION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7D2F9C2-8094-47E3-BB64-6C4BB687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89" y="3356598"/>
              <a:ext cx="540000" cy="5400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87EF774F-2653-4BC5-89AC-97B73469AD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2096199"/>
            <a:ext cx="540000" cy="540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A550ACE-2DC6-4B6D-B5F9-6D84ABDC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43016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0113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9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9" y="2046797"/>
            <a:ext cx="8474621" cy="3159601"/>
            <a:chOff x="1278978" y="2229155"/>
            <a:chExt cx="8474621" cy="315960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Setup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Getting Shila ready to mediate between MPTCP and SCION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10" y="3331902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Establish the connection between client and server of a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Main-Flow and Sub-Flows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75781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Operational mode once connection is up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666" y="4803285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8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03_TF78455520.potx" id="{9CC58D98-8D63-4413-8A90-F6134E0D6024}" vid="{7F592C43-5E71-4209-A923-444667EDB04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Projektanalyse von 24Slides</Template>
  <TotalTime>0</TotalTime>
  <Words>2256</Words>
  <Application>Microsoft Office PowerPoint</Application>
  <PresentationFormat>Breitbild</PresentationFormat>
  <Paragraphs>469</Paragraphs>
  <Slides>50</Slides>
  <Notes>50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6" baseType="lpstr">
      <vt:lpstr>Arial</vt:lpstr>
      <vt:lpstr>Calibri</vt:lpstr>
      <vt:lpstr>Century Gothic</vt:lpstr>
      <vt:lpstr>Segoe UI Light</vt:lpstr>
      <vt:lpstr>Wingdings</vt:lpstr>
      <vt:lpstr>Office-Design</vt:lpstr>
      <vt:lpstr>Implementing and Evaluating MPTCP on the  SCION Future Internet Architecture    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Thank you.</vt:lpstr>
      <vt:lpstr>Shila    as a girls’ name means ”blind”. Shila is a varian form of Sheila  (Irish, Gaelic): version of Sile.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2020-07-10T07:37:09Z</dcterms:created>
  <dcterms:modified xsi:type="dcterms:W3CDTF">2020-08-27T13:43:48Z</dcterms:modified>
</cp:coreProperties>
</file>